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70" d="100"/>
          <a:sy n="70" d="100"/>
        </p:scale>
        <p:origin x="-10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«ПРАВО ВНУТРЕННЕГО РЫНКА ЕВРОПЕЙСКОГО СОЮЗА»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международного права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повышение общего уровня правовой культуры обучающихся, формирование мировоззренческих установок, ориентированных на верховенство права в международных отношениях, осознание роли наднационального правового регулирования в построении внутреннего рынка в рамках Европейского </a:t>
            </a:r>
            <a:r>
              <a:rPr lang="ru-RU" dirty="0" smtClean="0"/>
              <a:t>Союза.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75" y="16543"/>
            <a:ext cx="1054353" cy="73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рассмотрение правовой природы внутреннего рынка Европейского Союза; </a:t>
            </a:r>
          </a:p>
          <a:p>
            <a:pPr lvl="0"/>
            <a:r>
              <a:rPr lang="ru-RU" dirty="0"/>
              <a:t>изучение основных свобод внутреннего Европейского Союза; </a:t>
            </a:r>
          </a:p>
          <a:p>
            <a:pPr lvl="0"/>
            <a:r>
              <a:rPr lang="ru-RU" dirty="0"/>
              <a:t>выработка умений и навыков анализа содержания нормативных актов Европейского Союза; </a:t>
            </a:r>
          </a:p>
          <a:p>
            <a:pPr lvl="0"/>
            <a:r>
              <a:rPr lang="ru-RU" dirty="0"/>
              <a:t>формирование представления об организационной системе Европейского Союза;</a:t>
            </a:r>
          </a:p>
          <a:p>
            <a:pPr lvl="0"/>
            <a:r>
              <a:rPr lang="ru-RU" dirty="0"/>
              <a:t>овладение навыками анализа практики судебных органов Европейского Союза;  </a:t>
            </a:r>
          </a:p>
          <a:p>
            <a:pPr lvl="0"/>
            <a:r>
              <a:rPr lang="ru-RU" dirty="0"/>
              <a:t>получение знаний в области отдельных отраслей и институтов права Европейского Союза (финансовое право, право внутреннего рынка, шенгенское право).</a:t>
            </a:r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Обучающиеся направления подготовки </a:t>
            </a:r>
            <a:r>
              <a:rPr lang="ru-RU" dirty="0"/>
              <a:t>40.04.01 </a:t>
            </a:r>
            <a:r>
              <a:rPr lang="ru-RU" dirty="0" smtClean="0"/>
              <a:t>Юриспруденция</a:t>
            </a:r>
          </a:p>
          <a:p>
            <a:pPr marL="0" indent="0" algn="ctr">
              <a:buNone/>
            </a:pPr>
            <a:r>
              <a:rPr lang="ru-RU" dirty="0"/>
              <a:t>Профиль подготовки «Юрист в сфере международных экономических отношений, бизнеса и финансового регулирования»</a:t>
            </a:r>
          </a:p>
          <a:p>
            <a:pPr marL="0" indent="0" algn="ctr">
              <a:buNone/>
            </a:pPr>
            <a:r>
              <a:rPr lang="ru-RU" dirty="0"/>
              <a:t>Квалификация: </a:t>
            </a:r>
            <a:r>
              <a:rPr lang="ru-RU" dirty="0" smtClean="0"/>
              <a:t>магистр 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Свободы внутреннего рынка Европейского Союза</a:t>
            </a:r>
          </a:p>
          <a:p>
            <a:r>
              <a:rPr lang="ru-RU" dirty="0" smtClean="0"/>
              <a:t>Банковская система Европейского Союза</a:t>
            </a:r>
          </a:p>
          <a:p>
            <a:r>
              <a:rPr lang="ru-RU" dirty="0" smtClean="0"/>
              <a:t>Бюджетная система Европейского Союза</a:t>
            </a:r>
          </a:p>
          <a:p>
            <a:r>
              <a:rPr lang="ru-RU" dirty="0" smtClean="0"/>
              <a:t>Шенгенское право</a:t>
            </a:r>
          </a:p>
          <a:p>
            <a:r>
              <a:rPr lang="ru-RU" dirty="0" smtClean="0"/>
              <a:t>Миграционная безопасность</a:t>
            </a:r>
          </a:p>
          <a:p>
            <a:r>
              <a:rPr lang="ru-RU" dirty="0" smtClean="0"/>
              <a:t>Общая транспортная политика ЕС</a:t>
            </a:r>
          </a:p>
          <a:p>
            <a:r>
              <a:rPr lang="ru-RU" dirty="0" smtClean="0"/>
              <a:t>Трудовая и социальная политики ЕС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4" y="4711683"/>
            <a:ext cx="2287917" cy="142994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2050960"/>
            <a:ext cx="78867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1.  Понятие и свободы внутреннего рынка Европейского Союза.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2. Правовые основы системы денежно-кредитного регулирования Европейского Союза.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3. Правовые основы бюджета Европейского Союза.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4. Основы шенгенского права.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5. Организационно-правовые основы миграционной безопасности Европейского Союза.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6. Правовое регулирование общей транспортной политики Европейского Союза.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7. Наднациональные меры поддержки трудовых и сопутствующих социальных правоотношений в Европейском Союзе.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Анализ новостей в сфере тематических направлений деятельности Европейского Союза</a:t>
            </a:r>
          </a:p>
          <a:p>
            <a:r>
              <a:rPr lang="ru-RU" dirty="0" smtClean="0"/>
              <a:t>Изучение правовой системы и судебной практики ЕС</a:t>
            </a:r>
          </a:p>
          <a:p>
            <a:r>
              <a:rPr lang="ru-RU" dirty="0" smtClean="0"/>
              <a:t>Круглые столы</a:t>
            </a:r>
          </a:p>
          <a:p>
            <a:r>
              <a:rPr lang="ru-RU" dirty="0" smtClean="0"/>
              <a:t>Дискуссии</a:t>
            </a:r>
          </a:p>
          <a:p>
            <a:r>
              <a:rPr lang="ru-RU" dirty="0" err="1" smtClean="0"/>
              <a:t>Практикоориентированные</a:t>
            </a:r>
            <a:r>
              <a:rPr lang="ru-RU" dirty="0" smtClean="0"/>
              <a:t> задачи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lvl="0"/>
            <a:r>
              <a:rPr lang="ru-RU" dirty="0" smtClean="0"/>
              <a:t>Финансовое </a:t>
            </a:r>
            <a:r>
              <a:rPr lang="ru-RU" dirty="0"/>
              <a:t>право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Европейского Союза</a:t>
            </a:r>
            <a:r>
              <a:rPr lang="ru-RU" dirty="0"/>
              <a:t>	</a:t>
            </a:r>
          </a:p>
          <a:p>
            <a:pPr lvl="0"/>
            <a:r>
              <a:rPr lang="ru-RU" dirty="0"/>
              <a:t>Коллизионное право Европейского </a:t>
            </a:r>
            <a:r>
              <a:rPr lang="ru-RU" dirty="0" smtClean="0"/>
              <a:t>Союза (</a:t>
            </a:r>
            <a:r>
              <a:rPr lang="ru-RU" dirty="0"/>
              <a:t>EU </a:t>
            </a:r>
            <a:r>
              <a:rPr lang="ru-RU" dirty="0" err="1"/>
              <a:t>conflict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laws</a:t>
            </a:r>
            <a:r>
              <a:rPr lang="ru-RU" dirty="0"/>
              <a:t>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Возможность применять законодательство ЕС в различных </a:t>
            </a:r>
            <a:r>
              <a:rPr lang="ru-RU" dirty="0"/>
              <a:t>сферах </a:t>
            </a:r>
            <a:r>
              <a:rPr lang="ru-RU" dirty="0" smtClean="0"/>
              <a:t>международных </a:t>
            </a:r>
            <a:r>
              <a:rPr lang="ru-RU" dirty="0"/>
              <a:t>отношений; </a:t>
            </a:r>
            <a:endParaRPr lang="ru-RU" dirty="0" smtClean="0"/>
          </a:p>
          <a:p>
            <a:pPr algn="just"/>
            <a:r>
              <a:rPr lang="ru-RU" dirty="0" smtClean="0"/>
              <a:t>Умение определять подлежащие применению нормы европейского права в спорных </a:t>
            </a:r>
            <a:r>
              <a:rPr lang="ru-RU" dirty="0"/>
              <a:t>ситуациях; </a:t>
            </a:r>
            <a:endParaRPr lang="ru-RU" dirty="0" smtClean="0"/>
          </a:p>
          <a:p>
            <a:pPr algn="just"/>
            <a:r>
              <a:rPr lang="ru-RU" dirty="0" smtClean="0"/>
              <a:t>Получение навыков правильной квалификации</a:t>
            </a:r>
            <a:r>
              <a:rPr lang="ru-RU" dirty="0"/>
              <a:t> </a:t>
            </a:r>
            <a:r>
              <a:rPr lang="ru-RU" dirty="0" smtClean="0"/>
              <a:t>фактов, событий </a:t>
            </a:r>
            <a:r>
              <a:rPr lang="ru-RU" dirty="0"/>
              <a:t>и </a:t>
            </a:r>
            <a:r>
              <a:rPr lang="ru-RU" dirty="0" smtClean="0"/>
              <a:t>обстоятельств, влияющих </a:t>
            </a:r>
            <a:r>
              <a:rPr lang="ru-RU" dirty="0"/>
              <a:t>на </a:t>
            </a:r>
            <a:r>
              <a:rPr lang="ru-RU" dirty="0" smtClean="0"/>
              <a:t>решение спорных </a:t>
            </a:r>
            <a:r>
              <a:rPr lang="ru-RU" dirty="0"/>
              <a:t>вопросов </a:t>
            </a:r>
            <a:r>
              <a:rPr lang="ru-RU" dirty="0" smtClean="0"/>
              <a:t>возникающих в контексте применения европейского права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Умение применять нормы европейского права </a:t>
            </a:r>
            <a:r>
              <a:rPr lang="ru-RU" dirty="0"/>
              <a:t>в </a:t>
            </a:r>
            <a:r>
              <a:rPr lang="ru-RU" dirty="0" smtClean="0"/>
              <a:t>конкретных практических </a:t>
            </a:r>
            <a:r>
              <a:rPr lang="ru-RU" dirty="0"/>
              <a:t>ситуациях.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28" y="16209"/>
            <a:ext cx="1054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1749</TotalTime>
  <Words>369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Евгений</cp:lastModifiedBy>
  <cp:revision>131</cp:revision>
  <dcterms:created xsi:type="dcterms:W3CDTF">2020-12-02T14:35:45Z</dcterms:created>
  <dcterms:modified xsi:type="dcterms:W3CDTF">2022-02-10T06:48:03Z</dcterms:modified>
</cp:coreProperties>
</file>